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5"/>
  </p:notesMasterIdLst>
  <p:handoutMasterIdLst>
    <p:handoutMasterId r:id="rId26"/>
  </p:handoutMasterIdLst>
  <p:sldIdLst>
    <p:sldId id="325" r:id="rId6"/>
    <p:sldId id="347" r:id="rId7"/>
    <p:sldId id="348" r:id="rId8"/>
    <p:sldId id="345" r:id="rId9"/>
    <p:sldId id="338" r:id="rId10"/>
    <p:sldId id="339" r:id="rId11"/>
    <p:sldId id="340" r:id="rId12"/>
    <p:sldId id="328" r:id="rId13"/>
    <p:sldId id="341" r:id="rId14"/>
    <p:sldId id="330" r:id="rId15"/>
    <p:sldId id="337" r:id="rId16"/>
    <p:sldId id="332" r:id="rId17"/>
    <p:sldId id="343" r:id="rId18"/>
    <p:sldId id="333" r:id="rId19"/>
    <p:sldId id="336" r:id="rId20"/>
    <p:sldId id="334" r:id="rId21"/>
    <p:sldId id="344" r:id="rId22"/>
    <p:sldId id="342" r:id="rId23"/>
    <p:sldId id="335" r:id="rId24"/>
  </p:sldIdLst>
  <p:sldSz cx="12192000" cy="6858000"/>
  <p:notesSz cx="6858000" cy="9144000"/>
  <p:custDataLst>
    <p:tags r:id="rId27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62" d="100"/>
          <a:sy n="162" d="100"/>
        </p:scale>
        <p:origin x="239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17/01/2020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17/01/2020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600" dirty="0"/>
              <a:t>Wouter Swart, Bjorn van der Laan, Wei Keong Eiew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21 </a:t>
            </a:r>
            <a:r>
              <a:rPr lang="en-GB"/>
              <a:t>January 2020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many examples: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 Ahead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17</a:t>
            </a:fld>
            <a:endParaRPr lang="en-GB" noProof="0" dirty="0"/>
          </a:p>
        </p:txBody>
      </p:sp>
      <p:pic>
        <p:nvPicPr>
          <p:cNvPr id="1028" name="Picture 4" descr="Afbeeldingsresultaat voor fraud detection">
            <a:extLst>
              <a:ext uri="{FF2B5EF4-FFF2-40B4-BE49-F238E27FC236}">
                <a16:creationId xmlns:a16="http://schemas.microsoft.com/office/drawing/2014/main" id="{A22CC0E4-D4C2-4E61-9270-6F997686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41" y="707770"/>
            <a:ext cx="4012562" cy="22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chat bot ing">
            <a:extLst>
              <a:ext uri="{FF2B5EF4-FFF2-40B4-BE49-F238E27FC236}">
                <a16:creationId xmlns:a16="http://schemas.microsoft.com/office/drawing/2014/main" id="{DFFD694D-6AF0-4A35-A26C-D3A711AD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0" y="1539097"/>
            <a:ext cx="2085491" cy="37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55DA3-2070-40F6-AC7A-BBECC27D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41" y="2965830"/>
            <a:ext cx="2333409" cy="33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Free online </a:t>
            </a:r>
            <a:r>
              <a:rPr lang="nl-NL" dirty="0" err="1"/>
              <a:t>book</a:t>
            </a:r>
            <a:r>
              <a:rPr lang="nl-NL" dirty="0"/>
              <a:t>: &lt;link here&gt;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2150" y="1695451"/>
            <a:ext cx="10162600" cy="2368549"/>
          </a:xfrm>
        </p:spPr>
        <p:txBody>
          <a:bodyPr/>
          <a:lstStyle/>
          <a:p>
            <a:r>
              <a:rPr lang="en-GB" dirty="0"/>
              <a:t>	   Lunch time!</a:t>
            </a:r>
            <a:br>
              <a:rPr lang="en-GB" dirty="0"/>
            </a:br>
            <a:r>
              <a:rPr lang="en-GB" dirty="0"/>
              <a:t>	   Starting again at 13:00!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1" y="280733"/>
            <a:ext cx="10496550" cy="8540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496552" cy="4978400"/>
          </a:xfrm>
        </p:spPr>
        <p:txBody>
          <a:bodyPr/>
          <a:lstStyle/>
          <a:p>
            <a:pPr lvl="2"/>
            <a:r>
              <a:rPr lang="en-GB" dirty="0"/>
              <a:t>Morning (09:00 - 12:00)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Introduction into programming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Python use-cases @ ING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Lunch (12:00 – 13:00)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Afternoon (13:00 – 17:00)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Innovation at ING</a:t>
            </a:r>
          </a:p>
          <a:p>
            <a:pPr lvl="3"/>
            <a:r>
              <a:rPr lang="en-GB" dirty="0"/>
              <a:t>Introduction to </a:t>
            </a:r>
            <a:r>
              <a:rPr lang="en-GB" dirty="0" err="1"/>
              <a:t>Jupyter</a:t>
            </a:r>
            <a:r>
              <a:rPr lang="en-GB" dirty="0"/>
              <a:t> Notebooks/exercises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Closing remarks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9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280733"/>
            <a:ext cx="10496552" cy="854075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B83300C2-A145-467B-B2DA-94932A6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5" r="16685"/>
          <a:stretch>
            <a:fillRect/>
          </a:stretch>
        </p:blipFill>
        <p:spPr>
          <a:xfrm>
            <a:off x="1401291" y="2846024"/>
            <a:ext cx="2266565" cy="22678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AEA91-31B4-4529-814B-A326B0B7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79213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DDAF-AF2E-419C-BCE9-CCFA30F91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136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AB3D70-D196-49B4-A127-6C5D8B5FE8FB}"/>
              </a:ext>
            </a:extLst>
          </p:cNvPr>
          <p:cNvSpPr txBox="1">
            <a:spLocks/>
          </p:cNvSpPr>
          <p:nvPr/>
        </p:nvSpPr>
        <p:spPr>
          <a:xfrm>
            <a:off x="240136" y="5354722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69852CD-3D8F-4429-8FE0-7A492B13D3F6}"/>
              </a:ext>
            </a:extLst>
          </p:cNvPr>
          <p:cNvSpPr txBox="1">
            <a:spLocks/>
          </p:cNvSpPr>
          <p:nvPr/>
        </p:nvSpPr>
        <p:spPr>
          <a:xfrm>
            <a:off x="3368901" y="53100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Applied Mathematics,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98088-1BEC-4D65-BF92-E3C6993C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4" y="4983092"/>
            <a:ext cx="255119" cy="3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FBB17-5BB6-4C39-BB58-D81A484C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3" y="4973775"/>
            <a:ext cx="382554" cy="316973"/>
          </a:xfrm>
          <a:prstGeom prst="rect">
            <a:avLst/>
          </a:prstGeom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50ED9E5B-9659-4077-BA42-8BCD65BB2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40" y="2767965"/>
            <a:ext cx="2266565" cy="2266565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A1DD0-8D61-4E17-9587-F916FDA4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5313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113046F-9B06-4E92-8316-30114EDAFA48}"/>
              </a:ext>
            </a:extLst>
          </p:cNvPr>
          <p:cNvSpPr txBox="1">
            <a:spLocks/>
          </p:cNvSpPr>
          <p:nvPr/>
        </p:nvSpPr>
        <p:spPr>
          <a:xfrm>
            <a:off x="7195313" y="5265067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702BCD-9AEB-43AD-8091-77AEEC85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91" y="4893437"/>
            <a:ext cx="255119" cy="38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BE0D3-862E-4669-9988-25D1B9D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372370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06757B5-89DB-41D0-811D-3BF086989057}"/>
              </a:ext>
            </a:extLst>
          </p:cNvPr>
          <p:cNvSpPr txBox="1">
            <a:spLocks/>
          </p:cNvSpPr>
          <p:nvPr/>
        </p:nvSpPr>
        <p:spPr>
          <a:xfrm>
            <a:off x="10362058" y="5220345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Computer Science,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30D6C-068D-4010-B8DB-A219AEBBB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0" y="4884120"/>
            <a:ext cx="382554" cy="316973"/>
          </a:xfrm>
          <a:prstGeom prst="rect">
            <a:avLst/>
          </a:prstGeom>
        </p:spPr>
      </p:pic>
      <p:pic>
        <p:nvPicPr>
          <p:cNvPr id="23" name="Picture Placeholder 29">
            <a:extLst>
              <a:ext uri="{FF2B5EF4-FFF2-40B4-BE49-F238E27FC236}">
                <a16:creationId xmlns:a16="http://schemas.microsoft.com/office/drawing/2014/main" id="{A396B6C0-3D76-48AF-AAF1-5FC7835E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312" y="105414"/>
            <a:ext cx="2266565" cy="2266565"/>
          </a:xfrm>
          <a:prstGeom prst="ellipse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3DBE10B-3D90-4DA5-9849-2388EFC1943C}"/>
              </a:ext>
            </a:extLst>
          </p:cNvPr>
          <p:cNvSpPr txBox="1">
            <a:spLocks/>
          </p:cNvSpPr>
          <p:nvPr/>
        </p:nvSpPr>
        <p:spPr>
          <a:xfrm>
            <a:off x="881909" y="2427401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Analytics trainee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E790CE9-F503-4BD9-A6F9-0780D5C173AA}"/>
              </a:ext>
            </a:extLst>
          </p:cNvPr>
          <p:cNvSpPr txBox="1">
            <a:spLocks/>
          </p:cNvSpPr>
          <p:nvPr/>
        </p:nvSpPr>
        <p:spPr>
          <a:xfrm>
            <a:off x="-170763" y="2030442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Wouter Swart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2314DB5-55D3-4EA6-853A-21B34A228C19}"/>
              </a:ext>
            </a:extLst>
          </p:cNvPr>
          <p:cNvSpPr txBox="1">
            <a:spLocks/>
          </p:cNvSpPr>
          <p:nvPr/>
        </p:nvSpPr>
        <p:spPr>
          <a:xfrm>
            <a:off x="7975619" y="2311849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trainee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5F1A854-BE76-4D57-9309-79B7CAF9439E}"/>
              </a:ext>
            </a:extLst>
          </p:cNvPr>
          <p:cNvSpPr txBox="1">
            <a:spLocks/>
          </p:cNvSpPr>
          <p:nvPr/>
        </p:nvSpPr>
        <p:spPr>
          <a:xfrm>
            <a:off x="6922947" y="1914890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Bjorn van der Laan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38A28DA4-02C0-4659-9622-F48BD4C46866}"/>
              </a:ext>
            </a:extLst>
          </p:cNvPr>
          <p:cNvSpPr txBox="1">
            <a:spLocks/>
          </p:cNvSpPr>
          <p:nvPr/>
        </p:nvSpPr>
        <p:spPr>
          <a:xfrm>
            <a:off x="4322646" y="2869885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engineer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1E05F006-004A-4004-806B-D53AC90CB7D3}"/>
              </a:ext>
            </a:extLst>
          </p:cNvPr>
          <p:cNvSpPr txBox="1">
            <a:spLocks/>
          </p:cNvSpPr>
          <p:nvPr/>
        </p:nvSpPr>
        <p:spPr>
          <a:xfrm>
            <a:off x="3269974" y="2472926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Wei Keong Eiew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1BB6B4-839A-443C-8E12-819C246A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8889" flipH="1">
            <a:off x="7520241" y="10784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0C19007-2372-4018-9BEC-EFE8F2359563}"/>
              </a:ext>
            </a:extLst>
          </p:cNvPr>
          <p:cNvSpPr txBox="1">
            <a:spLocks/>
          </p:cNvSpPr>
          <p:nvPr/>
        </p:nvSpPr>
        <p:spPr>
          <a:xfrm>
            <a:off x="7509929" y="70489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BSc Electrical Engineering, Illinois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185ED-4AE2-4ABD-8AC9-44F5478E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11" y="368665"/>
            <a:ext cx="382554" cy="31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85199D-4434-41A9-A078-C9E68BA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223">
            <a:off x="3172243" y="126835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4F7D8922-DAB1-4ECD-8540-291022A5C5AC}"/>
              </a:ext>
            </a:extLst>
          </p:cNvPr>
          <p:cNvSpPr txBox="1">
            <a:spLocks/>
          </p:cNvSpPr>
          <p:nvPr/>
        </p:nvSpPr>
        <p:spPr>
          <a:xfrm>
            <a:off x="3172243" y="7686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August 2019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F22B78-EBFF-463D-BFDA-56C41797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396970"/>
            <a:ext cx="255119" cy="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“syntax”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2D4F3A-358E-4D25-A7F8-CEFD37E2ADB0}">
  <ds:schemaRefs>
    <ds:schemaRef ds:uri="http://schemas.microsoft.com/sharepoint/v3"/>
    <ds:schemaRef ds:uri="a757113b-2d5e-4e4d-9c58-e53e9cd27d4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d817053-aa7f-46c9-89bf-5dc327ef462a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814</TotalTime>
  <Words>626</Words>
  <Application>Microsoft Office PowerPoint</Application>
  <PresentationFormat>Widescreen</PresentationFormat>
  <Paragraphs>210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ING Me</vt:lpstr>
      <vt:lpstr>ING_PP_Template_16x9_August2017</vt:lpstr>
      <vt:lpstr>Python Course</vt:lpstr>
      <vt:lpstr>Agenda</vt:lpstr>
      <vt:lpstr>Intro</vt:lpstr>
      <vt:lpstr>Programming: writing down flowcharts</vt:lpstr>
      <vt:lpstr>Why Python: nobody was using it before</vt:lpstr>
      <vt:lpstr>Why Python: now people are!</vt:lpstr>
      <vt:lpstr>Why Python: many job opportunities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use-cases in ING</vt:lpstr>
      <vt:lpstr>That concludes the morning!</vt:lpstr>
      <vt:lpstr>    Lunch time!     Starting again at 13:00!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77</cp:revision>
  <dcterms:created xsi:type="dcterms:W3CDTF">2017-04-03T09:33:35Z</dcterms:created>
  <dcterms:modified xsi:type="dcterms:W3CDTF">2020-01-17T02:31:44Z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